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7" r:id="rId3"/>
    <p:sldId id="298" r:id="rId4"/>
    <p:sldId id="282" r:id="rId5"/>
    <p:sldId id="285" r:id="rId6"/>
    <p:sldId id="287" r:id="rId7"/>
    <p:sldId id="286" r:id="rId8"/>
    <p:sldId id="260" r:id="rId9"/>
    <p:sldId id="288" r:id="rId10"/>
    <p:sldId id="306" r:id="rId11"/>
    <p:sldId id="275" r:id="rId12"/>
    <p:sldId id="289" r:id="rId13"/>
    <p:sldId id="326" r:id="rId14"/>
    <p:sldId id="299" r:id="rId15"/>
    <p:sldId id="315" r:id="rId16"/>
    <p:sldId id="293" r:id="rId17"/>
    <p:sldId id="294" r:id="rId18"/>
    <p:sldId id="313" r:id="rId19"/>
    <p:sldId id="316" r:id="rId20"/>
    <p:sldId id="317" r:id="rId21"/>
    <p:sldId id="318" r:id="rId22"/>
    <p:sldId id="319" r:id="rId23"/>
    <p:sldId id="323" r:id="rId24"/>
    <p:sldId id="321" r:id="rId25"/>
    <p:sldId id="322" r:id="rId26"/>
    <p:sldId id="320" r:id="rId27"/>
    <p:sldId id="324" r:id="rId28"/>
    <p:sldId id="325" r:id="rId29"/>
    <p:sldId id="327" r:id="rId30"/>
    <p:sldId id="272" r:id="rId31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8" autoAdjust="0"/>
    <p:restoredTop sz="84000" autoAdjust="0"/>
  </p:normalViewPr>
  <p:slideViewPr>
    <p:cSldViewPr>
      <p:cViewPr varScale="1">
        <p:scale>
          <a:sx n="79" d="100"/>
          <a:sy n="79" d="100"/>
        </p:scale>
        <p:origin x="18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559EF-3A24-4D3D-B563-C783DAD4C5F2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53E60-A883-483D-96BA-99EE34245A1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790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smtClean="0"/>
              <a:t>Dr. Pérez y Dr. Argerich</a:t>
            </a:r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53E60-A883-483D-96BA-99EE34245A1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3542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UY" dirty="0" smtClean="0"/>
              <a:t>Cierto, siempre</a:t>
            </a:r>
            <a:r>
              <a:rPr lang="es-UY" baseline="0" dirty="0" smtClean="0"/>
              <a:t> que la utilización de estos productos se haga según indicación, respetando los intervalos y dosis para su aplicación. En menores de 6 meses se desaconseja su uso. En esta edad debe utilizarse tul sobre la cuna o cochecito, o mosquitero en las aberturas. En niños de 6 meses a 1 año se aconseja no superar una aplicación diaria. En niños de 1 a 12 anos no superar las 2 aplicaciones diarias y en mayores de 12 no mas de 3.</a:t>
            </a:r>
          </a:p>
          <a:p>
            <a:r>
              <a:rPr lang="es-UY" baseline="0" dirty="0" smtClean="0"/>
              <a:t>Las dosis recomendadas en niños son aquellas que no superan el 15%. Debe corroborarse que el producto se encuentra registrado en el MSP y que la fecha de vencimiento es correcta. En el caso de niños la aplicación debe realizarla un adulto y de utilizar </a:t>
            </a:r>
            <a:r>
              <a:rPr lang="es-UY" baseline="0" dirty="0" err="1" smtClean="0"/>
              <a:t>spray</a:t>
            </a:r>
            <a:r>
              <a:rPr lang="es-UY" baseline="0" dirty="0" smtClean="0"/>
              <a:t> recordar no rociar sobre la cara. En este caso debe aplicarse el producto sobre las manos del adulto y con ellas esparcir el producto, evitando su aplicación en ojos, boca, nariz o manos. En caso de ingesta accidental contactar a la brevedad al CIAT en el teléfono 1722. </a:t>
            </a:r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53E60-A883-483D-96BA-99EE34245A10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301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UY" dirty="0" smtClean="0"/>
              <a:t>Cierto, el</a:t>
            </a:r>
            <a:r>
              <a:rPr lang="es-UY" baseline="0" dirty="0" smtClean="0"/>
              <a:t> </a:t>
            </a:r>
            <a:r>
              <a:rPr lang="es-UY" i="1" baseline="0" dirty="0" err="1" smtClean="0"/>
              <a:t>Aedes</a:t>
            </a:r>
            <a:r>
              <a:rPr lang="es-UY" i="1" baseline="0" dirty="0" smtClean="0"/>
              <a:t> </a:t>
            </a:r>
            <a:r>
              <a:rPr lang="es-UY" i="1" baseline="0" dirty="0" err="1" smtClean="0"/>
              <a:t>aegypti</a:t>
            </a:r>
            <a:r>
              <a:rPr lang="es-UY" baseline="0" dirty="0" smtClean="0"/>
              <a:t> se alimenta principalmente a primeras horas de la mañana y las ultimas horas de la tarde. Habitualmente no pica durante la noche. El uso de repelentes debe restringirse a lo necesario, priorizando este criterio. </a:t>
            </a:r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53E60-A883-483D-96BA-99EE34245A10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2855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UY" dirty="0" smtClean="0"/>
              <a:t>No, la concentración</a:t>
            </a:r>
            <a:r>
              <a:rPr lang="es-UY" baseline="0" dirty="0" smtClean="0"/>
              <a:t> del principio activo (generalmente DEET) se relaciona con la </a:t>
            </a:r>
            <a:r>
              <a:rPr lang="es-UY" baseline="0" dirty="0" err="1" smtClean="0"/>
              <a:t>duracion</a:t>
            </a:r>
            <a:r>
              <a:rPr lang="es-UY" baseline="0" dirty="0" smtClean="0"/>
              <a:t> de su efecto y no con su eficacia. A mayor concentración, menor necesidad de </a:t>
            </a:r>
            <a:r>
              <a:rPr lang="es-UY" baseline="0" dirty="0" err="1" smtClean="0"/>
              <a:t>reaplicaciones</a:t>
            </a:r>
            <a:r>
              <a:rPr lang="es-UY" baseline="0" dirty="0" smtClean="0"/>
              <a:t>.  Concentraciones de DEET superiores al 30% se asocian a un incremento de efectos adversos, sin aumentar la protección.  En personas alérgicas se aconseja aplicar sobre una pequeña zona de piel y aguardar 10 min observando la </a:t>
            </a:r>
            <a:r>
              <a:rPr lang="es-UY" baseline="0" dirty="0" err="1" smtClean="0"/>
              <a:t>aparicion</a:t>
            </a:r>
            <a:r>
              <a:rPr lang="es-UY" baseline="0" dirty="0" smtClean="0"/>
              <a:t> de síntomas. Estos productos no deben aplicarse en zonas de piel lesionada .</a:t>
            </a:r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53E60-A883-483D-96BA-99EE34245A10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020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UY" dirty="0" smtClean="0"/>
              <a:t>Cierto, la</a:t>
            </a:r>
            <a:r>
              <a:rPr lang="es-UY" baseline="0" dirty="0" smtClean="0"/>
              <a:t> transmisión de esta enfermedad ocurre en la enorme mayoría de los casos a través del mosquito </a:t>
            </a:r>
            <a:r>
              <a:rPr lang="es-UY" i="1" baseline="0" dirty="0" err="1" smtClean="0"/>
              <a:t>Aedes</a:t>
            </a:r>
            <a:r>
              <a:rPr lang="es-UY" i="1" baseline="0" dirty="0" smtClean="0"/>
              <a:t> </a:t>
            </a:r>
            <a:r>
              <a:rPr lang="es-UY" i="1" baseline="0" dirty="0" err="1" smtClean="0"/>
              <a:t>aegypti</a:t>
            </a:r>
            <a:r>
              <a:rPr lang="es-UY" baseline="0" dirty="0" smtClean="0"/>
              <a:t>. Para enfermar, el mosquito debe picar a la persona enferma, y luego transcurrir un periodo de tiempo (</a:t>
            </a:r>
            <a:r>
              <a:rPr lang="es-UY" baseline="0" dirty="0" err="1" smtClean="0"/>
              <a:t>dias</a:t>
            </a:r>
            <a:r>
              <a:rPr lang="es-UY" baseline="0" dirty="0" smtClean="0"/>
              <a:t>) para poder enfermar a otras personas. El Dengue no se contagia por tocar a alguien enfermo o compartir la habitación. </a:t>
            </a:r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53E60-A883-483D-96BA-99EE34245A10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763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UY" dirty="0" smtClean="0"/>
              <a:t>No, si el</a:t>
            </a:r>
            <a:r>
              <a:rPr lang="es-UY" baseline="0" dirty="0" smtClean="0"/>
              <a:t> medico le informa que usted </a:t>
            </a:r>
            <a:r>
              <a:rPr lang="es-UY" baseline="0" dirty="0" err="1" smtClean="0"/>
              <a:t>podria</a:t>
            </a:r>
            <a:r>
              <a:rPr lang="es-UY" baseline="0" dirty="0" smtClean="0"/>
              <a:t> tener dengue debe evitar ser picado por mosquitos, tanto como sea posible. Idealmente debe permanecer bajo tul o en </a:t>
            </a:r>
            <a:r>
              <a:rPr lang="es-UY" baseline="0" dirty="0" err="1" smtClean="0"/>
              <a:t>habitacion</a:t>
            </a:r>
            <a:r>
              <a:rPr lang="es-UY" baseline="0" dirty="0" smtClean="0"/>
              <a:t> con </a:t>
            </a:r>
            <a:r>
              <a:rPr lang="es-UY" baseline="0" dirty="0" err="1" smtClean="0"/>
              <a:t>mosquiterios</a:t>
            </a:r>
            <a:r>
              <a:rPr lang="es-UY" baseline="0" dirty="0" smtClean="0"/>
              <a:t> en ventanas y puertas, utilizando repelente y/o pastillas </a:t>
            </a:r>
            <a:r>
              <a:rPr lang="es-UY" baseline="0" dirty="0" err="1" smtClean="0"/>
              <a:t>termoevaporables</a:t>
            </a:r>
            <a:r>
              <a:rPr lang="es-UY" baseline="0" dirty="0" smtClean="0"/>
              <a:t>. De no contar con ello, debe minimizar la exposición a mosquitos. De contar con aire acondicionado, utilícelo, manteniendo ventanas y puertas cerradas, en especial durante el horario de mayor actividad (primeras horas de la mañana y ultimas horas de la tarde)</a:t>
            </a:r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53E60-A883-483D-96BA-99EE34245A10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185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UY" dirty="0" smtClean="0"/>
              <a:t>No,</a:t>
            </a:r>
            <a:r>
              <a:rPr lang="es-UY" baseline="0" dirty="0" smtClean="0"/>
              <a:t> la vacuna contra el Dengue viene siendo desarrollada hace muchos años y aun se encuentra en fases muy precoces de implementación. A la fecha, no es posible técnicamente contar con ella como herramienta de prevención o control, pero en un futuro seguramente esta sea una alternativa.</a:t>
            </a:r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53E60-A883-483D-96BA-99EE34245A10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001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UY" dirty="0" smtClean="0"/>
              <a:t>No,</a:t>
            </a:r>
            <a:r>
              <a:rPr lang="es-UY" baseline="0" dirty="0" smtClean="0"/>
              <a:t> la estimación de los organismos internacionales (OPS/OMS) hablan de 1 a 2% de población afectada en caso de una epidemia de Dengue (15.000 a 30.000 casos en varios meses). Nuestro país cuenta con una infraestructura sanitaria, demográfica y condiciones medioambientales que hacen pensar que este escenario no es el mas probable, si bien la preparación se desarrolla considerando esta posibilidad.  </a:t>
            </a:r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53E60-A883-483D-96BA-99EE34245A10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9554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UY" dirty="0" smtClean="0"/>
              <a:t>En </a:t>
            </a:r>
            <a:r>
              <a:rPr lang="es-UY" dirty="0" err="1" smtClean="0"/>
              <a:t>Uru</a:t>
            </a:r>
            <a:r>
              <a:rPr lang="es-UY" dirty="0" smtClean="0"/>
              <a:t> d</a:t>
            </a:r>
            <a:r>
              <a:rPr lang="es-UY" baseline="0" dirty="0" smtClean="0"/>
              <a:t>e 1948 a 1952 – 133 focos tratados y eliminados</a:t>
            </a:r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53E60-A883-483D-96BA-99EE34245A1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36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err="1" smtClean="0"/>
              <a:t>Incubacion</a:t>
            </a:r>
            <a:r>
              <a:rPr lang="es-UY" dirty="0" smtClean="0"/>
              <a:t> 4</a:t>
            </a:r>
            <a:r>
              <a:rPr lang="es-UY" baseline="0" dirty="0" smtClean="0"/>
              <a:t> a 7 </a:t>
            </a:r>
            <a:r>
              <a:rPr lang="es-UY" baseline="0" dirty="0" err="1" smtClean="0"/>
              <a:t>dias</a:t>
            </a:r>
            <a:r>
              <a:rPr lang="es-UY" baseline="0" dirty="0" smtClean="0"/>
              <a:t> – </a:t>
            </a:r>
            <a:r>
              <a:rPr lang="es-UY" baseline="0" dirty="0" err="1" smtClean="0"/>
              <a:t>Duracion</a:t>
            </a:r>
            <a:r>
              <a:rPr lang="es-UY" baseline="0" dirty="0" smtClean="0"/>
              <a:t> 3 a 10 </a:t>
            </a:r>
            <a:r>
              <a:rPr lang="es-UY" baseline="0" dirty="0" err="1" smtClean="0"/>
              <a:t>dias</a:t>
            </a:r>
            <a:r>
              <a:rPr lang="es-UY" baseline="0" dirty="0" smtClean="0"/>
              <a:t> – Viremia habitualmente entre 4 y 6 </a:t>
            </a:r>
            <a:r>
              <a:rPr lang="es-UY" baseline="0" dirty="0" err="1" smtClean="0"/>
              <a:t>dias</a:t>
            </a:r>
            <a:endParaRPr lang="es-UY" baseline="0" dirty="0" smtClean="0"/>
          </a:p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53E60-A883-483D-96BA-99EE34245A1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532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err="1" smtClean="0"/>
              <a:t>Incubacion</a:t>
            </a:r>
            <a:r>
              <a:rPr lang="es-UY" dirty="0" smtClean="0"/>
              <a:t> 4</a:t>
            </a:r>
            <a:r>
              <a:rPr lang="es-UY" baseline="0" dirty="0" smtClean="0"/>
              <a:t> a 7 </a:t>
            </a:r>
            <a:r>
              <a:rPr lang="es-UY" baseline="0" dirty="0" err="1" smtClean="0"/>
              <a:t>dias</a:t>
            </a:r>
            <a:r>
              <a:rPr lang="es-UY" baseline="0" dirty="0" smtClean="0"/>
              <a:t> – </a:t>
            </a:r>
            <a:r>
              <a:rPr lang="es-UY" baseline="0" dirty="0" err="1" smtClean="0"/>
              <a:t>Duracion</a:t>
            </a:r>
            <a:r>
              <a:rPr lang="es-UY" baseline="0" dirty="0" smtClean="0"/>
              <a:t> 3 a 10 </a:t>
            </a:r>
            <a:r>
              <a:rPr lang="es-UY" baseline="0" dirty="0" err="1" smtClean="0"/>
              <a:t>dias</a:t>
            </a:r>
            <a:r>
              <a:rPr lang="es-UY" baseline="0" dirty="0" smtClean="0"/>
              <a:t> – Viremia habitualmente entre 4 y 6 </a:t>
            </a:r>
            <a:r>
              <a:rPr lang="es-UY" baseline="0" dirty="0" err="1" smtClean="0"/>
              <a:t>dias</a:t>
            </a:r>
            <a:endParaRPr lang="es-UY" baseline="0" dirty="0" smtClean="0"/>
          </a:p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53E60-A883-483D-96BA-99EE34245A10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5324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53E60-A883-483D-96BA-99EE34245A10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477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UY" dirty="0" smtClean="0"/>
              <a:t>No, el vector del Dengue, el mosquito </a:t>
            </a:r>
            <a:r>
              <a:rPr lang="es-UY" i="1" dirty="0" err="1" smtClean="0"/>
              <a:t>Aedes</a:t>
            </a:r>
            <a:r>
              <a:rPr lang="es-UY" i="1" dirty="0" smtClean="0"/>
              <a:t> </a:t>
            </a:r>
            <a:r>
              <a:rPr lang="es-UY" i="1" dirty="0" err="1" smtClean="0"/>
              <a:t>aegypti</a:t>
            </a:r>
            <a:r>
              <a:rPr lang="es-UY" dirty="0" smtClean="0"/>
              <a:t>, puede</a:t>
            </a:r>
            <a:r>
              <a:rPr lang="es-UY" baseline="0" dirty="0" smtClean="0"/>
              <a:t> reproducirse en cualquier lugar donde se acumule agua limpia. Existen en nuestros hogares muchos posibles criaderos. Debemos revisar periódicamente el interior y exterior de nuestra casa, buscando posibles criaderos y eliminarlos. Sin </a:t>
            </a:r>
            <a:r>
              <a:rPr lang="es-UY" i="1" baseline="0" dirty="0" err="1" smtClean="0"/>
              <a:t>Aedes</a:t>
            </a:r>
            <a:r>
              <a:rPr lang="es-UY" i="1" baseline="0" dirty="0" smtClean="0"/>
              <a:t> </a:t>
            </a:r>
            <a:r>
              <a:rPr lang="es-UY" i="1" baseline="0" dirty="0" err="1" smtClean="0"/>
              <a:t>aegypti</a:t>
            </a:r>
            <a:r>
              <a:rPr lang="es-UY" i="1" baseline="0" dirty="0" smtClean="0"/>
              <a:t> </a:t>
            </a:r>
            <a:r>
              <a:rPr lang="es-UY" baseline="0" dirty="0" smtClean="0"/>
              <a:t>no hay dengue.</a:t>
            </a:r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53E60-A883-483D-96BA-99EE34245A10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167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Y" dirty="0" smtClean="0"/>
              <a:t>El dengue es una enfermedad que en personas</a:t>
            </a:r>
            <a:r>
              <a:rPr lang="es-UY" baseline="0" dirty="0" smtClean="0"/>
              <a:t> sanas, adecuadamente tratadas cursa sin complicaciones en la enorme mayoría de los casos. Una proporción menor de personas (Ej. Personas añosas con enfermedades </a:t>
            </a:r>
            <a:r>
              <a:rPr lang="es-UY" baseline="0" dirty="0" err="1" smtClean="0"/>
              <a:t>co</a:t>
            </a:r>
            <a:r>
              <a:rPr lang="es-UY" baseline="0" dirty="0" smtClean="0"/>
              <a:t>-existentes, niños pequeños, personas con problemas inmunitarios) necesita ser internado por esta enfermedad. Los cuidados que se requieren en la mayoría de los casos consisten en reposo, hidratación y analgésicos (paracetamol). Es fundamental la presencia de signos o síntomas de alarma frente a los cuales se debe consultar en forma inmediata (vómitos persistentes, dolor abdominal intenso y sostenido, irritabilidad/</a:t>
            </a:r>
            <a:r>
              <a:rPr lang="es-UY" baseline="0" dirty="0" err="1" smtClean="0"/>
              <a:t>letargia</a:t>
            </a:r>
            <a:r>
              <a:rPr lang="es-UY" baseline="0" dirty="0" smtClean="0"/>
              <a:t>, sangrados)</a:t>
            </a:r>
            <a:endParaRPr lang="es-UY" dirty="0" smtClean="0"/>
          </a:p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53E60-A883-483D-96BA-99EE34245A10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82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UY" dirty="0" smtClean="0"/>
              <a:t>El</a:t>
            </a:r>
            <a:r>
              <a:rPr lang="es-UY" baseline="0" dirty="0" smtClean="0"/>
              <a:t> </a:t>
            </a:r>
            <a:r>
              <a:rPr lang="es-UY" baseline="0" dirty="0" err="1" smtClean="0"/>
              <a:t>Aedes</a:t>
            </a:r>
            <a:r>
              <a:rPr lang="es-UY" baseline="0" dirty="0" smtClean="0"/>
              <a:t> </a:t>
            </a:r>
            <a:r>
              <a:rPr lang="es-UY" baseline="0" dirty="0" err="1" smtClean="0"/>
              <a:t>aegypti</a:t>
            </a:r>
            <a:r>
              <a:rPr lang="es-UY" baseline="0" dirty="0" smtClean="0"/>
              <a:t> luego de picar una persona enferma de Dengue, atraviesa un periodo cercano a una semana a partir del cual puede enfermar a otras personas. En este caso, cuando el mosquito se vuelve infectante, al picar a alguien sano, puede provocar la enfermedad. DE esta manera se produce la </a:t>
            </a:r>
            <a:r>
              <a:rPr lang="es-UY" baseline="0" dirty="0" err="1" smtClean="0"/>
              <a:t>transmision</a:t>
            </a:r>
            <a:r>
              <a:rPr lang="es-UY" baseline="0" dirty="0" smtClean="0"/>
              <a:t> de esta </a:t>
            </a:r>
            <a:r>
              <a:rPr lang="es-UY" baseline="0" dirty="0" err="1" smtClean="0"/>
              <a:t>enferemdad</a:t>
            </a:r>
            <a:r>
              <a:rPr lang="es-UY" baseline="0" dirty="0" smtClean="0"/>
              <a:t> en un barrio o en una ciudad. Una persona puede enfermar hasta 4 veces de Dengue en su vida, una por cada tipo de Dengue (llamados “Dengue 1”, “Dengue 2”, “Dengue 3” y “Dengue 4”). Estas variedades del virus Dengue, llamados “serotipos” causan la misma enfermedad, pero se asocian con diferentes niveles de gravedad. Si alguien que ya enfermo una o mas veces de dengue vuelve a enfermar aumenta la probabilidad de que esa nueva enfermedad sea mas grave. Esto no implica que deba ser </a:t>
            </a:r>
            <a:r>
              <a:rPr lang="es-UY" baseline="0" dirty="0" err="1" smtClean="0"/>
              <a:t>asi</a:t>
            </a:r>
            <a:r>
              <a:rPr lang="es-UY" baseline="0" dirty="0" smtClean="0"/>
              <a:t>, y tampoco que deba morir. En estas personas el seguimiento es mas estricto por esta razón. Al </a:t>
            </a:r>
            <a:r>
              <a:rPr lang="es-UY" baseline="0" dirty="0" err="1" smtClean="0"/>
              <a:t>dia</a:t>
            </a:r>
            <a:r>
              <a:rPr lang="es-UY" baseline="0" dirty="0" smtClean="0"/>
              <a:t> de hoy en Uruguay circula un solo serotipo de Dengue, el Dengue 1.</a:t>
            </a:r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53E60-A883-483D-96BA-99EE34245A10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286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UY" dirty="0" smtClean="0"/>
              <a:t>Luego</a:t>
            </a:r>
            <a:r>
              <a:rPr lang="es-UY" baseline="0" dirty="0" smtClean="0"/>
              <a:t> de declarada la </a:t>
            </a:r>
            <a:r>
              <a:rPr lang="es-UY" baseline="0" dirty="0" err="1" smtClean="0"/>
              <a:t>circulacion</a:t>
            </a:r>
            <a:r>
              <a:rPr lang="es-UY" baseline="0" dirty="0" smtClean="0"/>
              <a:t>, el laboratorio del MSP, dejara de confirmar todos los casos, y continuara estudiando casos de acuerdo a un muestreo que permita saber que serotipos circulan y cuales se encuentran presentes en los casos mas graves por ejemplo. Las instituciones tendrán capacidad para diagnosticar esta enfermedad, cuando se requiera, tal como lo hacen para otras enfermedades.</a:t>
            </a:r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53E60-A883-483D-96BA-99EE34245A10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98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5389-A326-4E74-B0DF-BD095C30FED1}" type="datetimeFigureOut">
              <a:rPr lang="es-UY" smtClean="0"/>
              <a:pPr/>
              <a:t>15/03/2016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CDF0-0F06-4722-950E-5520DDB30402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5389-A326-4E74-B0DF-BD095C30FED1}" type="datetimeFigureOut">
              <a:rPr lang="es-UY" smtClean="0"/>
              <a:pPr/>
              <a:t>15/03/2016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CDF0-0F06-4722-950E-5520DDB30402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5389-A326-4E74-B0DF-BD095C30FED1}" type="datetimeFigureOut">
              <a:rPr lang="es-UY" smtClean="0"/>
              <a:pPr/>
              <a:t>15/03/2016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CDF0-0F06-4722-950E-5520DDB30402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5389-A326-4E74-B0DF-BD095C30FED1}" type="datetimeFigureOut">
              <a:rPr lang="es-UY" smtClean="0"/>
              <a:pPr/>
              <a:t>15/03/2016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CDF0-0F06-4722-950E-5520DDB30402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5389-A326-4E74-B0DF-BD095C30FED1}" type="datetimeFigureOut">
              <a:rPr lang="es-UY" smtClean="0"/>
              <a:pPr/>
              <a:t>15/03/2016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CDF0-0F06-4722-950E-5520DDB30402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5389-A326-4E74-B0DF-BD095C30FED1}" type="datetimeFigureOut">
              <a:rPr lang="es-UY" smtClean="0"/>
              <a:pPr/>
              <a:t>15/03/2016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CDF0-0F06-4722-950E-5520DDB30402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5389-A326-4E74-B0DF-BD095C30FED1}" type="datetimeFigureOut">
              <a:rPr lang="es-UY" smtClean="0"/>
              <a:pPr/>
              <a:t>15/03/2016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CDF0-0F06-4722-950E-5520DDB30402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5389-A326-4E74-B0DF-BD095C30FED1}" type="datetimeFigureOut">
              <a:rPr lang="es-UY" smtClean="0"/>
              <a:pPr/>
              <a:t>15/03/2016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CDF0-0F06-4722-950E-5520DDB30402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5389-A326-4E74-B0DF-BD095C30FED1}" type="datetimeFigureOut">
              <a:rPr lang="es-UY" smtClean="0"/>
              <a:pPr/>
              <a:t>15/03/2016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CDF0-0F06-4722-950E-5520DDB30402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5389-A326-4E74-B0DF-BD095C30FED1}" type="datetimeFigureOut">
              <a:rPr lang="es-UY" smtClean="0"/>
              <a:pPr/>
              <a:t>15/03/2016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CDF0-0F06-4722-950E-5520DDB30402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5389-A326-4E74-B0DF-BD095C30FED1}" type="datetimeFigureOut">
              <a:rPr lang="es-UY" smtClean="0"/>
              <a:pPr/>
              <a:t>15/03/2016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CDF0-0F06-4722-950E-5520DDB30402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65389-A326-4E74-B0DF-BD095C30FED1}" type="datetimeFigureOut">
              <a:rPr lang="es-UY" smtClean="0"/>
              <a:pPr/>
              <a:t>15/03/2016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8CDF0-0F06-4722-950E-5520DDB30402}" type="slidenum">
              <a:rPr lang="es-UY" smtClean="0"/>
              <a:pPr/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ho.org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aho.org/" TargetMode="Externa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ho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ho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nav.gub.uy/" TargetMode="External"/><Relationship Id="rId5" Type="http://schemas.openxmlformats.org/officeDocument/2006/relationships/hyperlink" Target="http://www.impo.gub.uy/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aho.org/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57554" y="1571612"/>
            <a:ext cx="5312728" cy="371477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UY" b="1" dirty="0" smtClean="0">
                <a:latin typeface="Cambria" pitchFamily="18" charset="0"/>
              </a:rPr>
              <a:t/>
            </a:r>
            <a:br>
              <a:rPr lang="es-UY" b="1" dirty="0" smtClean="0">
                <a:latin typeface="Cambria" pitchFamily="18" charset="0"/>
              </a:rPr>
            </a:br>
            <a:r>
              <a:rPr lang="es-UY" b="1" dirty="0" smtClean="0">
                <a:latin typeface="Cambria" pitchFamily="18" charset="0"/>
              </a:rPr>
              <a:t>Dengue en Uruguay: </a:t>
            </a:r>
            <a:br>
              <a:rPr lang="es-UY" b="1" dirty="0" smtClean="0">
                <a:latin typeface="Cambria" pitchFamily="18" charset="0"/>
              </a:rPr>
            </a:br>
            <a:r>
              <a:rPr lang="es-UY" b="1" dirty="0" smtClean="0">
                <a:latin typeface="Cambria" pitchFamily="18" charset="0"/>
              </a:rPr>
              <a:t>Información de interés y prevención</a:t>
            </a:r>
            <a:br>
              <a:rPr lang="es-UY" b="1" dirty="0" smtClean="0">
                <a:latin typeface="Cambria" pitchFamily="18" charset="0"/>
              </a:rPr>
            </a:br>
            <a:endParaRPr lang="es-UY" b="1" dirty="0">
              <a:latin typeface="Cambria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5229200"/>
            <a:ext cx="6400800" cy="1152128"/>
          </a:xfrm>
        </p:spPr>
        <p:txBody>
          <a:bodyPr>
            <a:normAutofit/>
          </a:bodyPr>
          <a:lstStyle/>
          <a:p>
            <a:endParaRPr lang="es-UY" dirty="0"/>
          </a:p>
          <a:p>
            <a:endParaRPr lang="es-UY" dirty="0" smtClean="0">
              <a:latin typeface="Cambria" pitchFamily="18" charset="0"/>
            </a:endParaRPr>
          </a:p>
        </p:txBody>
      </p:sp>
      <p:pic>
        <p:nvPicPr>
          <p:cNvPr id="1027" name="Picture 3" descr="ciencia-cubana_ciencia-de-cuba_aedes_aegypti-en-cuba_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7" y="1571612"/>
            <a:ext cx="2725737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0" name="Picture 6" descr="https://s3-sa-east-1.amazonaws.com/assets.abc.com.py/2013/10/03/enfermos-de-dengue-durante-la-ultima-epidemia-archivo-_595_429_2295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329107"/>
            <a:ext cx="2714644" cy="195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857224" y="5715016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mbria" pitchFamily="18" charset="0"/>
              </a:rPr>
              <a:t>Prof. </a:t>
            </a:r>
            <a:r>
              <a:rPr lang="es-ES" sz="2000" b="1" dirty="0" err="1" smtClean="0">
                <a:latin typeface="Cambria" pitchFamily="18" charset="0"/>
              </a:rPr>
              <a:t>Adj.</a:t>
            </a:r>
            <a:r>
              <a:rPr lang="es-ES" sz="2000" b="1" dirty="0" smtClean="0">
                <a:latin typeface="Cambria" pitchFamily="18" charset="0"/>
              </a:rPr>
              <a:t> Dra. Lucía Alonso</a:t>
            </a:r>
          </a:p>
          <a:p>
            <a:pPr algn="ctr"/>
            <a:r>
              <a:rPr lang="es-ES" sz="2000" b="1" dirty="0" smtClean="0">
                <a:latin typeface="Cambria" pitchFamily="18" charset="0"/>
              </a:rPr>
              <a:t>Prof. </a:t>
            </a:r>
            <a:r>
              <a:rPr lang="es-ES" sz="2000" b="1" dirty="0" err="1" smtClean="0">
                <a:latin typeface="Cambria" pitchFamily="18" charset="0"/>
              </a:rPr>
              <a:t>Adga</a:t>
            </a:r>
            <a:r>
              <a:rPr lang="es-ES" sz="2000" b="1" dirty="0" smtClean="0">
                <a:latin typeface="Cambria" pitchFamily="18" charset="0"/>
              </a:rPr>
              <a:t>. </a:t>
            </a:r>
            <a:r>
              <a:rPr lang="es-ES" sz="2000" b="1" dirty="0" err="1" smtClean="0">
                <a:latin typeface="Cambria" pitchFamily="18" charset="0"/>
              </a:rPr>
              <a:t>Ima</a:t>
            </a:r>
            <a:r>
              <a:rPr lang="es-ES" sz="2000" b="1" dirty="0" smtClean="0">
                <a:latin typeface="Cambria" pitchFamily="18" charset="0"/>
              </a:rPr>
              <a:t> </a:t>
            </a:r>
            <a:r>
              <a:rPr lang="es-ES" sz="2000" b="1" dirty="0" err="1" smtClean="0">
                <a:latin typeface="Cambria" pitchFamily="18" charset="0"/>
              </a:rPr>
              <a:t>Leon</a:t>
            </a:r>
            <a:endParaRPr lang="es-ES" sz="2000" b="1" dirty="0" smtClean="0">
              <a:latin typeface="Cambria" pitchFamily="18" charset="0"/>
            </a:endParaRPr>
          </a:p>
        </p:txBody>
      </p:sp>
      <p:pic>
        <p:nvPicPr>
          <p:cNvPr id="8" name="Picture 2" descr="http://www.higiene.edu.uy/LogoM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500042"/>
            <a:ext cx="785818" cy="78581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8 Imagen" descr="logos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28604"/>
            <a:ext cx="2955925" cy="1007745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Situación entomológica en Uruguay</a:t>
            </a:r>
            <a:endParaRPr lang="es-UY" dirty="0">
              <a:latin typeface="Cambr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263453"/>
            <a:ext cx="2304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UY" dirty="0"/>
          </a:p>
          <a:p>
            <a:r>
              <a:rPr lang="es-UY" sz="800" dirty="0" smtClean="0">
                <a:latin typeface="Cambria" panose="02040503050406030204" pitchFamily="18" charset="0"/>
              </a:rPr>
              <a:t>Fuente: MSP</a:t>
            </a:r>
            <a:endParaRPr lang="es-UY" sz="800" dirty="0">
              <a:latin typeface="Cambria" panose="02040503050406030204" pitchFamily="18" charset="0"/>
            </a:endParaRPr>
          </a:p>
        </p:txBody>
      </p:sp>
      <p:pic>
        <p:nvPicPr>
          <p:cNvPr id="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4110299" cy="352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37" y="2285992"/>
            <a:ext cx="5331763" cy="366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9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UY" dirty="0" smtClean="0">
                <a:latin typeface="Cambria" pitchFamily="18" charset="0"/>
              </a:rPr>
              <a:t>Dengue: Perspectiva histórica</a:t>
            </a:r>
            <a:endParaRPr lang="es-UY" dirty="0">
              <a:latin typeface="Cambria" pitchFamily="18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6576932" cy="404371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043608" y="6561638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" dirty="0" smtClean="0">
                <a:latin typeface="Cambria" panose="02040503050406030204" pitchFamily="18" charset="0"/>
              </a:rPr>
              <a:t>Fuente: </a:t>
            </a:r>
            <a:r>
              <a:rPr lang="es-UY" sz="800" dirty="0" smtClean="0">
                <a:latin typeface="Cambria" panose="02040503050406030204" pitchFamily="18" charset="0"/>
                <a:hlinkClick r:id="rId3"/>
              </a:rPr>
              <a:t>www.paho.org</a:t>
            </a:r>
            <a:r>
              <a:rPr lang="es-UY" sz="800" dirty="0" smtClean="0">
                <a:latin typeface="Cambria" panose="02040503050406030204" pitchFamily="18" charset="0"/>
              </a:rPr>
              <a:t> </a:t>
            </a:r>
            <a:endParaRPr lang="es-UY" sz="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914400" lvl="2" indent="0">
              <a:buNone/>
            </a:pP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Transmisión del Dengue</a:t>
            </a:r>
            <a:endParaRPr lang="es-UY" dirty="0">
              <a:latin typeface="Cambria" pitchFamily="18" charset="0"/>
            </a:endParaRPr>
          </a:p>
        </p:txBody>
      </p:sp>
      <p:pic>
        <p:nvPicPr>
          <p:cNvPr id="15362" name="Picture 2" descr="http://3.bp.blogspot.com/_62GU_3mIrbY/SxIutYTJywI/AAAAAAAABsQ/YjdsUt10Jho/s1600/dengu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143116"/>
            <a:ext cx="4506441" cy="351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0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>
                <a:latin typeface="Cambria" pitchFamily="18" charset="0"/>
              </a:rPr>
              <a:t>Fiebre</a:t>
            </a:r>
          </a:p>
          <a:p>
            <a:r>
              <a:rPr lang="es-ES" dirty="0" smtClean="0">
                <a:latin typeface="Cambria" pitchFamily="18" charset="0"/>
              </a:rPr>
              <a:t>Dolor muscular</a:t>
            </a:r>
          </a:p>
          <a:p>
            <a:r>
              <a:rPr lang="es-ES" dirty="0" smtClean="0">
                <a:latin typeface="Cambria" pitchFamily="18" charset="0"/>
              </a:rPr>
              <a:t>Dolor articular</a:t>
            </a:r>
          </a:p>
          <a:p>
            <a:r>
              <a:rPr lang="es-ES" dirty="0" smtClean="0">
                <a:latin typeface="Cambria" pitchFamily="18" charset="0"/>
              </a:rPr>
              <a:t>Dolor de cabeza – ojos</a:t>
            </a:r>
          </a:p>
          <a:p>
            <a:r>
              <a:rPr lang="es-ES" dirty="0" smtClean="0">
                <a:latin typeface="Cambria" pitchFamily="18" charset="0"/>
              </a:rPr>
              <a:t>Erupción en la piel</a:t>
            </a:r>
          </a:p>
          <a:p>
            <a:r>
              <a:rPr lang="es-ES" dirty="0" smtClean="0">
                <a:latin typeface="Cambria" pitchFamily="18" charset="0"/>
              </a:rPr>
              <a:t>Decaimiento</a:t>
            </a:r>
          </a:p>
          <a:p>
            <a:r>
              <a:rPr lang="es-ES" dirty="0" smtClean="0">
                <a:latin typeface="Cambria" pitchFamily="18" charset="0"/>
              </a:rPr>
              <a:t>Vómitos – Diarrea</a:t>
            </a:r>
          </a:p>
          <a:p>
            <a:r>
              <a:rPr lang="es-ES" dirty="0" smtClean="0">
                <a:latin typeface="Cambria" pitchFamily="18" charset="0"/>
              </a:rPr>
              <a:t>Cambios en el hemograma: plaquetas – glóbulos blancos</a:t>
            </a:r>
            <a:endParaRPr lang="es-ES" dirty="0">
              <a:latin typeface="Cambria" pitchFamily="18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Síntomas</a:t>
            </a:r>
            <a:endParaRPr lang="es-UY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0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228600" y="6477000"/>
            <a:ext cx="2538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>
                <a:solidFill>
                  <a:schemeClr val="bg1">
                    <a:lumMod val="95000"/>
                  </a:schemeClr>
                </a:solidFill>
              </a:rPr>
              <a:t>Fuente: OPS – OMS/ CDC</a:t>
            </a:r>
            <a:endParaRPr lang="es-UY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442144" y="171510"/>
            <a:ext cx="8229600" cy="9714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¿Qué podemos esperar?</a:t>
            </a:r>
            <a:endParaRPr lang="es-UY" dirty="0">
              <a:latin typeface="Cambria" pitchFamily="18" charset="0"/>
            </a:endParaRPr>
          </a:p>
        </p:txBody>
      </p:sp>
      <p:pic>
        <p:nvPicPr>
          <p:cNvPr id="51205" name="Picture 5" descr="http://www.success.com/sites/default/files/main/articles/ART-16596046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857364"/>
            <a:ext cx="4862516" cy="3546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69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228600" y="6477000"/>
            <a:ext cx="2538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>
                <a:solidFill>
                  <a:schemeClr val="bg1">
                    <a:lumMod val="95000"/>
                  </a:schemeClr>
                </a:solidFill>
              </a:rPr>
              <a:t>Fuente: OPS – OMS/ CDC</a:t>
            </a:r>
            <a:endParaRPr lang="es-UY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442144" y="171510"/>
            <a:ext cx="8229600" cy="9714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¿Qué podemos esperar?</a:t>
            </a:r>
            <a:endParaRPr lang="es-UY" dirty="0">
              <a:latin typeface="Cambria" pitchFamily="18" charset="0"/>
            </a:endParaRPr>
          </a:p>
        </p:txBody>
      </p:sp>
      <p:pic>
        <p:nvPicPr>
          <p:cNvPr id="68610" name="Picture 2" descr="http://www.elheraldo.hn/csp/mediapool/sites/dt.common.streams.StreamServer.cls?STREAMOID=uAZ6I$WmHL50Z2PtF$klzs$daE2N3K4ZzOUsqbU5sYtT0LcZPYjudI0$iiFJSe96WCsjLu883Ygn4B49Lvm9bPe2QeMKQdVeZmXF$9l$4uCZ8QDXhaHEp3rvzXRJFdy0KqPHLoMevcTLo3h8xh70Y6N_U_CryOsw6FTOdKL_jpQ-&amp;CONTENTTYPE=image/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4776664" cy="3484539"/>
          </a:xfrm>
          <a:prstGeom prst="rect">
            <a:avLst/>
          </a:prstGeom>
          <a:noFill/>
        </p:spPr>
      </p:pic>
      <p:pic>
        <p:nvPicPr>
          <p:cNvPr id="6" name="Picture 4" descr="5DC68B0D-F39B-4A13-BC78-60A9359F7031_w640_r1_s_cx0_cy9_cw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214554"/>
            <a:ext cx="6096374" cy="342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6" descr="https://s3-sa-east-1.amazonaws.com/assets.abc.com.py/2013/10/03/enfermos-de-dengue-durante-la-ultima-epidemia-archivo-_595_429_2295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357298"/>
            <a:ext cx="7317456" cy="527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92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  <p:pic>
        <p:nvPicPr>
          <p:cNvPr id="4098" name="Picture 2" descr="http://www.paho.org/bra/images/stories/BRA03A/den_e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45466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iencia-cubana_ciencia-de-cuba_aedes_aegypti-en-cuba_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25" y="1772816"/>
            <a:ext cx="2725737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467544" y="1772816"/>
            <a:ext cx="3024336" cy="180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461740" y="1772816"/>
            <a:ext cx="2876822" cy="180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 Título"/>
          <p:cNvSpPr txBox="1">
            <a:spLocks/>
          </p:cNvSpPr>
          <p:nvPr/>
        </p:nvSpPr>
        <p:spPr>
          <a:xfrm>
            <a:off x="467544" y="292013"/>
            <a:ext cx="82296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La estrategia de control</a:t>
            </a:r>
            <a:endParaRPr lang="es-UY" dirty="0">
              <a:latin typeface="Cambria" pitchFamily="18" charset="0"/>
            </a:endParaRPr>
          </a:p>
        </p:txBody>
      </p:sp>
      <p:pic>
        <p:nvPicPr>
          <p:cNvPr id="4100" name="Picture 4" descr="http://sipse.com/imgs/052015/140515e5cbe9a70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0" y="4125536"/>
            <a:ext cx="3219922" cy="241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13 Conector recto"/>
          <p:cNvCxnSpPr/>
          <p:nvPr/>
        </p:nvCxnSpPr>
        <p:spPr>
          <a:xfrm flipV="1">
            <a:off x="323528" y="4125536"/>
            <a:ext cx="3456384" cy="2619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597136" y="4229293"/>
            <a:ext cx="3024336" cy="24115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0" y="6669360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" dirty="0" smtClean="0">
                <a:latin typeface="Cambria" panose="02040503050406030204" pitchFamily="18" charset="0"/>
              </a:rPr>
              <a:t>Fuente: </a:t>
            </a:r>
            <a:r>
              <a:rPr lang="es-UY" sz="800" dirty="0" smtClean="0">
                <a:latin typeface="Cambria" panose="02040503050406030204" pitchFamily="18" charset="0"/>
                <a:hlinkClick r:id="rId5"/>
              </a:rPr>
              <a:t>www.paho.org</a:t>
            </a:r>
            <a:r>
              <a:rPr lang="es-UY" sz="800" dirty="0" smtClean="0">
                <a:latin typeface="Cambria" panose="02040503050406030204" pitchFamily="18" charset="0"/>
              </a:rPr>
              <a:t> </a:t>
            </a:r>
            <a:endParaRPr lang="es-UY" sz="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16" y="116632"/>
            <a:ext cx="4911754" cy="637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7544" y="142852"/>
            <a:ext cx="82296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La estrategia de prevención </a:t>
            </a:r>
            <a:endParaRPr lang="es-UY" dirty="0">
              <a:latin typeface="Cambria" pitchFamily="18" charset="0"/>
            </a:endParaRPr>
          </a:p>
        </p:txBody>
      </p:sp>
      <p:pic>
        <p:nvPicPr>
          <p:cNvPr id="6" name="Picture 2" descr="http://lapostanoticias.com.uy/inicio/wp-content/uploads/2016/01/VECTOR-BAS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54" y="2636912"/>
            <a:ext cx="3535687" cy="237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0" y="6669360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" dirty="0" smtClean="0">
                <a:latin typeface="Cambria" panose="02040503050406030204" pitchFamily="18" charset="0"/>
              </a:rPr>
              <a:t>Fuente: </a:t>
            </a:r>
            <a:r>
              <a:rPr lang="es-UY" sz="800" dirty="0" smtClean="0">
                <a:latin typeface="Cambria" panose="02040503050406030204" pitchFamily="18" charset="0"/>
                <a:hlinkClick r:id="rId4"/>
              </a:rPr>
              <a:t>www.paho.org</a:t>
            </a:r>
            <a:r>
              <a:rPr lang="es-UY" sz="800" dirty="0" smtClean="0">
                <a:latin typeface="Cambria" panose="02040503050406030204" pitchFamily="18" charset="0"/>
              </a:rPr>
              <a:t> </a:t>
            </a:r>
            <a:endParaRPr lang="es-UY" sz="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8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67544" y="292013"/>
            <a:ext cx="82296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Mitos y realidades</a:t>
            </a:r>
            <a:endParaRPr lang="es-UY" dirty="0">
              <a:latin typeface="Cambri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0" y="6669360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" dirty="0" smtClean="0">
                <a:latin typeface="Cambria" panose="02040503050406030204" pitchFamily="18" charset="0"/>
              </a:rPr>
              <a:t>Fuente: </a:t>
            </a:r>
            <a:r>
              <a:rPr lang="es-UY" sz="800" dirty="0" smtClean="0">
                <a:latin typeface="Cambria" panose="02040503050406030204" pitchFamily="18" charset="0"/>
                <a:hlinkClick r:id="rId3"/>
              </a:rPr>
              <a:t>www.paho.org</a:t>
            </a:r>
            <a:r>
              <a:rPr lang="es-UY" sz="800" dirty="0" smtClean="0">
                <a:latin typeface="Cambria" panose="02040503050406030204" pitchFamily="18" charset="0"/>
              </a:rPr>
              <a:t> </a:t>
            </a:r>
            <a:endParaRPr lang="es-UY" sz="800" dirty="0">
              <a:latin typeface="Cambria" panose="02040503050406030204" pitchFamily="18" charset="0"/>
            </a:endParaRPr>
          </a:p>
        </p:txBody>
      </p:sp>
      <p:pic>
        <p:nvPicPr>
          <p:cNvPr id="63490" name="Picture 2" descr="http://www.xn--maanisima-m6a.com/wp-content/uploads/2015/10/formasdepensa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3200" y="1714488"/>
            <a:ext cx="6077006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2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 smtClean="0"/>
          </a:p>
          <a:p>
            <a:pPr>
              <a:buNone/>
            </a:pPr>
            <a:endParaRPr lang="es-UY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67544" y="292013"/>
            <a:ext cx="82296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Mitos y realidades 1</a:t>
            </a:r>
            <a:endParaRPr lang="es-UY" dirty="0">
              <a:latin typeface="Cambria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28662" y="1928802"/>
            <a:ext cx="3929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dirty="0" smtClean="0">
                <a:latin typeface="Cambria" pitchFamily="18" charset="0"/>
              </a:rPr>
              <a:t>“El Dengue es una enfermedad que afecta únicamente a la población que vive en lugares que acumulan cacharros y neumáticos”</a:t>
            </a:r>
            <a:endParaRPr lang="es-UY" sz="3600" dirty="0">
              <a:latin typeface="Cambria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58016" y="407194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rgbClr val="FF0000"/>
                </a:solidFill>
                <a:latin typeface="Cambria" pitchFamily="18" charset="0"/>
              </a:rPr>
              <a:t>FALSO</a:t>
            </a:r>
            <a:endParaRPr lang="es-UY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657478"/>
            <a:ext cx="1228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2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476672"/>
            <a:ext cx="822960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¿Cuál es nuestra situación?…</a:t>
            </a:r>
            <a:endParaRPr lang="es-UY" dirty="0">
              <a:latin typeface="Cambria" pitchFamily="18" charset="0"/>
            </a:endParaRPr>
          </a:p>
        </p:txBody>
      </p:sp>
      <p:pic>
        <p:nvPicPr>
          <p:cNvPr id="5122" name="Picture 2" descr="http://pbs.twimg.com/media/CHWZxemWsAI1o4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571612"/>
            <a:ext cx="5715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8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 smtClean="0"/>
          </a:p>
          <a:p>
            <a:pPr>
              <a:buNone/>
            </a:pPr>
            <a:endParaRPr lang="es-UY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67544" y="292013"/>
            <a:ext cx="82296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Mitos y Realidades 2</a:t>
            </a:r>
            <a:endParaRPr lang="es-UY" dirty="0">
              <a:latin typeface="Cambria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28662" y="1928802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dirty="0" smtClean="0">
                <a:latin typeface="Cambria" pitchFamily="18" charset="0"/>
              </a:rPr>
              <a:t>“El Dengue es una enfermedad muy grave. Si enfermo de Dengue preciso ser internado rápidamente”</a:t>
            </a:r>
            <a:endParaRPr lang="es-UY" sz="3600" dirty="0">
              <a:latin typeface="Cambria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58016" y="407194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rgbClr val="FF0000"/>
                </a:solidFill>
                <a:latin typeface="Cambria" pitchFamily="18" charset="0"/>
              </a:rPr>
              <a:t>FALSO</a:t>
            </a:r>
            <a:endParaRPr lang="es-UY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643182"/>
            <a:ext cx="1228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2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 smtClean="0"/>
          </a:p>
          <a:p>
            <a:pPr>
              <a:buNone/>
            </a:pPr>
            <a:endParaRPr lang="es-UY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67544" y="292013"/>
            <a:ext cx="82296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Mitos y Realidades 3</a:t>
            </a:r>
            <a:endParaRPr lang="es-UY" dirty="0">
              <a:latin typeface="Cambria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28662" y="1928802"/>
            <a:ext cx="3929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dirty="0" smtClean="0">
                <a:latin typeface="Cambria" pitchFamily="18" charset="0"/>
              </a:rPr>
              <a:t>“La primer picadura del mosquito es grave, la segunda es mortal”</a:t>
            </a:r>
            <a:endParaRPr lang="es-UY" sz="3600" dirty="0">
              <a:latin typeface="Cambria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58016" y="407194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rgbClr val="FF0000"/>
                </a:solidFill>
                <a:latin typeface="Cambria" pitchFamily="18" charset="0"/>
              </a:rPr>
              <a:t>FALSO</a:t>
            </a:r>
            <a:endParaRPr lang="es-UY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643182"/>
            <a:ext cx="1228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2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67544" y="292013"/>
            <a:ext cx="82296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Mitos y realidades 4</a:t>
            </a:r>
            <a:endParaRPr lang="es-UY" dirty="0">
              <a:latin typeface="Cambria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85786" y="1571612"/>
            <a:ext cx="39290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dirty="0" smtClean="0">
                <a:latin typeface="Cambria" pitchFamily="18" charset="0"/>
              </a:rPr>
              <a:t>“En poco tiempo el Dengue va a ser una enfermedad común en el país y podría dejar de estudiarse por laboratorio en la mayoría de los casos”</a:t>
            </a:r>
            <a:endParaRPr lang="es-UY" sz="3600" dirty="0">
              <a:latin typeface="Cambria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72198" y="407194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rgbClr val="00B050"/>
                </a:solidFill>
                <a:latin typeface="Cambria" pitchFamily="18" charset="0"/>
              </a:rPr>
              <a:t>VERDADERO</a:t>
            </a:r>
            <a:endParaRPr lang="es-UY" sz="2400" b="1" dirty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786058"/>
            <a:ext cx="11144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2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67544" y="292013"/>
            <a:ext cx="82296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Mitos y realidades 5</a:t>
            </a:r>
            <a:endParaRPr lang="es-UY" dirty="0">
              <a:latin typeface="Cambria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57224" y="1571612"/>
            <a:ext cx="3929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dirty="0" smtClean="0">
                <a:latin typeface="Cambria" pitchFamily="18" charset="0"/>
              </a:rPr>
              <a:t>“El uso de repelente en embarazadas y niños es seguro, siempre que se utilice según indicación medica”</a:t>
            </a:r>
            <a:endParaRPr lang="es-UY" sz="3600" dirty="0">
              <a:latin typeface="Cambria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72198" y="407194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rgbClr val="00B050"/>
                </a:solidFill>
                <a:latin typeface="Cambria" pitchFamily="18" charset="0"/>
              </a:rPr>
              <a:t>VERDADERO</a:t>
            </a:r>
            <a:endParaRPr lang="es-UY" sz="2400" b="1" dirty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786058"/>
            <a:ext cx="11144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2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67544" y="292013"/>
            <a:ext cx="82296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Mitos y realidades 6</a:t>
            </a:r>
            <a:endParaRPr lang="es-UY" dirty="0">
              <a:latin typeface="Cambria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57224" y="1571612"/>
            <a:ext cx="39290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dirty="0" smtClean="0">
                <a:latin typeface="Cambria" pitchFamily="18" charset="0"/>
              </a:rPr>
              <a:t>“No es preciso usar repelente todo el día. Basta con utilizarlo según la recomendación en las primeras horas de la mañana y las ultimas de la tarde”</a:t>
            </a:r>
            <a:endParaRPr lang="es-UY" sz="3600" dirty="0">
              <a:latin typeface="Cambria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72198" y="407194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rgbClr val="00B050"/>
                </a:solidFill>
                <a:latin typeface="Cambria" pitchFamily="18" charset="0"/>
              </a:rPr>
              <a:t>VERDADERO</a:t>
            </a:r>
            <a:endParaRPr lang="es-UY" sz="2400" b="1" dirty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786058"/>
            <a:ext cx="11144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2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 smtClean="0"/>
          </a:p>
          <a:p>
            <a:pPr>
              <a:buNone/>
            </a:pPr>
            <a:endParaRPr lang="es-UY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67544" y="292013"/>
            <a:ext cx="82296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Mitos y Realidades 7</a:t>
            </a:r>
            <a:endParaRPr lang="es-UY" dirty="0">
              <a:latin typeface="Cambria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28662" y="1928802"/>
            <a:ext cx="4357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dirty="0" smtClean="0">
                <a:latin typeface="Cambria" pitchFamily="18" charset="0"/>
              </a:rPr>
              <a:t>“Cuando elijo un repelente tengo que buscar el que tiene mayor concentración. A mayor concentración menos chance de ser picado”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858016" y="407194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rgbClr val="FF0000"/>
                </a:solidFill>
                <a:latin typeface="Cambria" pitchFamily="18" charset="0"/>
              </a:rPr>
              <a:t>FALSO</a:t>
            </a:r>
            <a:endParaRPr lang="es-UY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643182"/>
            <a:ext cx="1228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2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67544" y="292013"/>
            <a:ext cx="82296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Mitos y realidades 8</a:t>
            </a:r>
            <a:endParaRPr lang="es-UY" dirty="0">
              <a:latin typeface="Cambria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85786" y="1571612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dirty="0" smtClean="0">
                <a:latin typeface="Cambria" pitchFamily="18" charset="0"/>
              </a:rPr>
              <a:t>“Si cuido a alguien enfermo de dengue no me puedo contagiar solo por estar a su lado”</a:t>
            </a:r>
            <a:endParaRPr lang="es-UY" sz="3600" dirty="0">
              <a:latin typeface="Cambria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72198" y="407194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rgbClr val="00B050"/>
                </a:solidFill>
                <a:latin typeface="Cambria" pitchFamily="18" charset="0"/>
              </a:rPr>
              <a:t>VERDADERO</a:t>
            </a:r>
            <a:endParaRPr lang="es-UY" sz="2400" b="1" dirty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786058"/>
            <a:ext cx="11144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2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67544" y="292013"/>
            <a:ext cx="82296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Mitos y realidades 9</a:t>
            </a:r>
            <a:endParaRPr lang="es-UY" dirty="0">
              <a:latin typeface="Cambria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85786" y="1571612"/>
            <a:ext cx="46434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dirty="0" smtClean="0">
                <a:latin typeface="Cambria" pitchFamily="18" charset="0"/>
              </a:rPr>
              <a:t>“Si el medico sospecha que estoy enfermo de Dengue debo evitar ser picado desde el momento en que el laboratorio confirme la enfermedad “</a:t>
            </a:r>
            <a:endParaRPr lang="es-UY" sz="3600" dirty="0">
              <a:latin typeface="Cambr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58016" y="407194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rgbClr val="FF0000"/>
                </a:solidFill>
                <a:latin typeface="Cambria" pitchFamily="18" charset="0"/>
              </a:rPr>
              <a:t>FALSO</a:t>
            </a:r>
            <a:endParaRPr lang="es-UY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643182"/>
            <a:ext cx="1228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2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67544" y="292013"/>
            <a:ext cx="82296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Mitos y realidades 10</a:t>
            </a:r>
            <a:endParaRPr lang="es-UY" dirty="0">
              <a:latin typeface="Cambria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57224" y="1714488"/>
            <a:ext cx="4643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dirty="0" smtClean="0">
                <a:latin typeface="Cambria" pitchFamily="18" charset="0"/>
              </a:rPr>
              <a:t>“La vacuna contra el Dengue esta disponible en otros países, pero Uruguay no la ha comprado”</a:t>
            </a:r>
            <a:endParaRPr lang="es-UY" sz="3600" dirty="0">
              <a:latin typeface="Cambr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58016" y="407194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rgbClr val="FF0000"/>
                </a:solidFill>
                <a:latin typeface="Cambria" pitchFamily="18" charset="0"/>
              </a:rPr>
              <a:t>FALSO</a:t>
            </a:r>
            <a:endParaRPr lang="es-UY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643182"/>
            <a:ext cx="1228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2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67544" y="292013"/>
            <a:ext cx="82296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Mitos y realidades 10</a:t>
            </a:r>
            <a:endParaRPr lang="es-UY" dirty="0">
              <a:latin typeface="Cambria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57224" y="1714488"/>
            <a:ext cx="4643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dirty="0" smtClean="0">
                <a:latin typeface="Cambria" pitchFamily="18" charset="0"/>
              </a:rPr>
              <a:t>“Se esperan 500.000 casos de Dengue en Uruguay. No se dice la cifra real para evitar pánico”</a:t>
            </a:r>
            <a:endParaRPr lang="es-UY" sz="3600" dirty="0">
              <a:latin typeface="Cambr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58016" y="407194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rgbClr val="FF0000"/>
                </a:solidFill>
                <a:latin typeface="Cambria" pitchFamily="18" charset="0"/>
              </a:rPr>
              <a:t>FALSO</a:t>
            </a:r>
            <a:endParaRPr lang="es-UY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643182"/>
            <a:ext cx="1228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2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476672"/>
            <a:ext cx="822960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¿Cuál es nuestra situación?…</a:t>
            </a:r>
            <a:endParaRPr lang="es-UY" dirty="0">
              <a:latin typeface="Cambria" pitchFamily="18" charset="0"/>
            </a:endParaRPr>
          </a:p>
        </p:txBody>
      </p:sp>
      <p:pic>
        <p:nvPicPr>
          <p:cNvPr id="31746" name="Picture 2" descr="https://s-media-cache-ak0.pinimg.com/236x/4f/3e/52/4f3e52499f670dc551abf099ea0b13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416" y="1571612"/>
            <a:ext cx="3337766" cy="4857784"/>
          </a:xfrm>
          <a:prstGeom prst="rect">
            <a:avLst/>
          </a:prstGeom>
          <a:noFill/>
        </p:spPr>
      </p:pic>
      <p:pic>
        <p:nvPicPr>
          <p:cNvPr id="49154" name="Picture 2" descr="https://static.betazeta.com/www.ferplei.com/up/2015/07/maracanaz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571612"/>
            <a:ext cx="4723982" cy="3071834"/>
          </a:xfrm>
          <a:prstGeom prst="rect">
            <a:avLst/>
          </a:prstGeom>
          <a:noFill/>
        </p:spPr>
      </p:pic>
      <p:pic>
        <p:nvPicPr>
          <p:cNvPr id="49156" name="Picture 4" descr="http://eltijuanense.com/images/luis-suarez-uruguay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893183"/>
            <a:ext cx="4714908" cy="3536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88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3108" y="928670"/>
            <a:ext cx="5040560" cy="518457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es-UY" sz="7200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es-UY" sz="7200" dirty="0" smtClean="0">
                <a:latin typeface="Cambria" pitchFamily="18" charset="0"/>
              </a:rPr>
              <a:t>DUDAS??</a:t>
            </a:r>
          </a:p>
          <a:p>
            <a:pPr algn="ctr">
              <a:buNone/>
            </a:pPr>
            <a:r>
              <a:rPr lang="es-UY" sz="7200" dirty="0" smtClean="0">
                <a:latin typeface="Cambria" pitchFamily="18" charset="0"/>
              </a:rPr>
              <a:t>MUCHAS GRACIAS</a:t>
            </a:r>
            <a:endParaRPr lang="es-UY" sz="7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4" name="Picture 4" descr="https://www.lapatilla.com/site/wp-content/uploads/2013/05/000_Hkg8573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785926"/>
            <a:ext cx="5837896" cy="38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57200" y="476672"/>
            <a:ext cx="822960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¿Cuál es nuestra situación?…</a:t>
            </a:r>
            <a:endParaRPr lang="es-UY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9/96/Juan_Manuel_Blanes_Episodio_de_la_Fiebre_Amarilla.jpg/800px-Juan_Manuel_Blanes_Episodio_de_la_Fiebre_Amaril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297679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Contexto histórico</a:t>
            </a:r>
            <a:endParaRPr lang="es-UY" dirty="0">
              <a:latin typeface="Cambria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55365"/>
            <a:ext cx="44167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227233" y="602700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00" dirty="0" smtClean="0">
                <a:latin typeface="Cambria" panose="02040503050406030204" pitchFamily="18" charset="0"/>
              </a:rPr>
              <a:t>Juan Manuel Blanes. Un episodio de la fiebre amarilla en Buenos Aires. 1871</a:t>
            </a:r>
            <a:endParaRPr lang="es-UY" sz="1000" dirty="0">
              <a:latin typeface="Cambria" panose="020405030504060302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6536600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00" dirty="0" smtClean="0">
                <a:latin typeface="Cambria" pitchFamily="18" charset="0"/>
              </a:rPr>
              <a:t>Fuente: </a:t>
            </a:r>
            <a:r>
              <a:rPr lang="es-UY" sz="1000" dirty="0" smtClean="0">
                <a:latin typeface="Cambria" pitchFamily="18" charset="0"/>
                <a:hlinkClick r:id="rId5"/>
              </a:rPr>
              <a:t>www.impo.gub.uy</a:t>
            </a:r>
            <a:r>
              <a:rPr lang="es-UY" sz="1000" dirty="0" smtClean="0">
                <a:latin typeface="Cambria" pitchFamily="18" charset="0"/>
              </a:rPr>
              <a:t> – </a:t>
            </a:r>
            <a:r>
              <a:rPr lang="es-UY" sz="1000" dirty="0" smtClean="0">
                <a:latin typeface="Cambria" pitchFamily="18" charset="0"/>
                <a:hlinkClick r:id="rId6"/>
              </a:rPr>
              <a:t>www.mnav.gub.uy</a:t>
            </a:r>
            <a:r>
              <a:rPr lang="es-UY" sz="1000" dirty="0" smtClean="0">
                <a:latin typeface="Cambria" pitchFamily="18" charset="0"/>
              </a:rPr>
              <a:t> </a:t>
            </a:r>
            <a:endParaRPr lang="es-UY" sz="1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772816"/>
            <a:ext cx="46958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Contexto histórico</a:t>
            </a:r>
            <a:endParaRPr lang="es-UY" dirty="0">
              <a:latin typeface="Cambria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92180"/>
            <a:ext cx="3069434" cy="499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79512" y="6536600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00" dirty="0" smtClean="0">
                <a:latin typeface="Cambria" pitchFamily="18" charset="0"/>
              </a:rPr>
              <a:t>Fuente: </a:t>
            </a:r>
            <a:r>
              <a:rPr lang="es-UY" sz="1000" dirty="0" smtClean="0">
                <a:latin typeface="Cambria" pitchFamily="18" charset="0"/>
                <a:hlinkClick r:id="rId5"/>
              </a:rPr>
              <a:t>www.paho.org</a:t>
            </a:r>
            <a:r>
              <a:rPr lang="es-UY" sz="1000" dirty="0" smtClean="0">
                <a:latin typeface="Cambria" pitchFamily="18" charset="0"/>
              </a:rPr>
              <a:t> </a:t>
            </a:r>
            <a:endParaRPr lang="es-UY" sz="1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UY" i="1" dirty="0" err="1" smtClean="0">
                <a:latin typeface="Cambria" pitchFamily="18" charset="0"/>
              </a:rPr>
              <a:t>Aedes</a:t>
            </a:r>
            <a:r>
              <a:rPr lang="es-UY" i="1" dirty="0" smtClean="0">
                <a:latin typeface="Cambria" pitchFamily="18" charset="0"/>
              </a:rPr>
              <a:t> </a:t>
            </a:r>
            <a:r>
              <a:rPr lang="es-UY" i="1" dirty="0" err="1" smtClean="0">
                <a:latin typeface="Cambria" pitchFamily="18" charset="0"/>
              </a:rPr>
              <a:t>aegypti</a:t>
            </a:r>
            <a:endParaRPr lang="es-UY" i="1" dirty="0">
              <a:latin typeface="Cambr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UY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2" descr="http://lapostanoticias.com.uy/inicio/wp-content/uploads/2016/01/VECTOR-B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76864" cy="522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7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b="1" dirty="0">
              <a:latin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04" y="1340768"/>
            <a:ext cx="6908262" cy="329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212" y="3478329"/>
            <a:ext cx="7077124" cy="337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-26404" y="6184876"/>
            <a:ext cx="23042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UY" dirty="0"/>
          </a:p>
          <a:p>
            <a:r>
              <a:rPr lang="es-UY" sz="800" dirty="0" smtClean="0">
                <a:latin typeface="Cambria" panose="02040503050406030204" pitchFamily="18" charset="0"/>
              </a:rPr>
              <a:t>Fuente: </a:t>
            </a:r>
            <a:r>
              <a:rPr lang="es-UY" sz="800" dirty="0" err="1" smtClean="0">
                <a:latin typeface="Cambria" panose="02040503050406030204" pitchFamily="18" charset="0"/>
              </a:rPr>
              <a:t>Moritz</a:t>
            </a:r>
            <a:r>
              <a:rPr lang="es-UY" sz="800" dirty="0" smtClean="0">
                <a:latin typeface="Cambria" panose="02040503050406030204" pitchFamily="18" charset="0"/>
              </a:rPr>
              <a:t> </a:t>
            </a:r>
            <a:r>
              <a:rPr lang="es-UY" sz="800" dirty="0">
                <a:latin typeface="Cambria" panose="02040503050406030204" pitchFamily="18" charset="0"/>
              </a:rPr>
              <a:t>UG </a:t>
            </a:r>
            <a:r>
              <a:rPr lang="es-UY" sz="800" dirty="0" err="1">
                <a:latin typeface="Cambria" panose="02040503050406030204" pitchFamily="18" charset="0"/>
              </a:rPr>
              <a:t>Kraemer</a:t>
            </a:r>
            <a:r>
              <a:rPr lang="es-UY" sz="800" dirty="0">
                <a:latin typeface="Cambria" panose="02040503050406030204" pitchFamily="18" charset="0"/>
              </a:rPr>
              <a:t> et al. </a:t>
            </a:r>
            <a:endParaRPr lang="es-UY" sz="800" dirty="0" smtClean="0">
              <a:latin typeface="Cambria" panose="02040503050406030204" pitchFamily="18" charset="0"/>
            </a:endParaRPr>
          </a:p>
          <a:p>
            <a:r>
              <a:rPr lang="es-UY" sz="800" dirty="0" err="1" smtClean="0">
                <a:latin typeface="Cambria" panose="02040503050406030204" pitchFamily="18" charset="0"/>
              </a:rPr>
              <a:t>eLife</a:t>
            </a:r>
            <a:r>
              <a:rPr lang="es-UY" sz="800" dirty="0" smtClean="0">
                <a:latin typeface="Cambria" panose="02040503050406030204" pitchFamily="18" charset="0"/>
              </a:rPr>
              <a:t> </a:t>
            </a:r>
            <a:r>
              <a:rPr lang="es-UY" sz="800" dirty="0" err="1">
                <a:latin typeface="Cambria" panose="02040503050406030204" pitchFamily="18" charset="0"/>
              </a:rPr>
              <a:t>Sciences</a:t>
            </a:r>
            <a:r>
              <a:rPr lang="es-UY" sz="800" dirty="0">
                <a:latin typeface="Cambria" panose="02040503050406030204" pitchFamily="18" charset="0"/>
              </a:rPr>
              <a:t> 2015;4:e08347 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Las distancias se acortan…</a:t>
            </a:r>
            <a:endParaRPr lang="es-UY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>
                <a:latin typeface="Cambria" pitchFamily="18" charset="0"/>
              </a:rPr>
              <a:t>Situación entomológica en Uruguay</a:t>
            </a:r>
            <a:endParaRPr lang="es-UY" dirty="0">
              <a:latin typeface="Cambr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263453"/>
            <a:ext cx="2304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UY" dirty="0"/>
          </a:p>
          <a:p>
            <a:r>
              <a:rPr lang="es-UY" sz="800" dirty="0" smtClean="0">
                <a:latin typeface="Cambria" panose="02040503050406030204" pitchFamily="18" charset="0"/>
              </a:rPr>
              <a:t>Fuente: MSP</a:t>
            </a:r>
            <a:endParaRPr lang="es-UY" sz="800" dirty="0">
              <a:latin typeface="Cambria" panose="02040503050406030204" pitchFamily="18" charset="0"/>
            </a:endParaRPr>
          </a:p>
        </p:txBody>
      </p:sp>
      <p:pic>
        <p:nvPicPr>
          <p:cNvPr id="8" name="Picture 2" descr="C:\Users\Administrador\Desktop\Materiales dengue\LIRAa OTOÑO 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3324138" cy="470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00525" y="1785926"/>
            <a:ext cx="49434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99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1577</Words>
  <Application>Microsoft Office PowerPoint</Application>
  <PresentationFormat>Presentación en pantalla (4:3)</PresentationFormat>
  <Paragraphs>112</Paragraphs>
  <Slides>30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Calibri</vt:lpstr>
      <vt:lpstr>Cambria</vt:lpstr>
      <vt:lpstr>Tema de Office</vt:lpstr>
      <vt:lpstr> Dengue en Uruguay:  Información de interés y prevención </vt:lpstr>
      <vt:lpstr>Presentación de PowerPoint</vt:lpstr>
      <vt:lpstr>Presentación de PowerPoint</vt:lpstr>
      <vt:lpstr>Presentación de PowerPoint</vt:lpstr>
      <vt:lpstr>Contexto histórico</vt:lpstr>
      <vt:lpstr>Presentación de PowerPoint</vt:lpstr>
      <vt:lpstr>Aedes aegypti</vt:lpstr>
      <vt:lpstr>Presentación de PowerPoint</vt:lpstr>
      <vt:lpstr>Presentación de PowerPoint</vt:lpstr>
      <vt:lpstr>Presentación de PowerPoint</vt:lpstr>
      <vt:lpstr>Dengue: Perspectiva histórica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Contingencia Institucional frente a una eventual epidemia de Dengue en Uruguay</dc:title>
  <dc:creator>Lucía</dc:creator>
  <cp:lastModifiedBy>Maria Noel Lanzaro</cp:lastModifiedBy>
  <cp:revision>157</cp:revision>
  <dcterms:created xsi:type="dcterms:W3CDTF">2014-04-01T01:54:53Z</dcterms:created>
  <dcterms:modified xsi:type="dcterms:W3CDTF">2016-03-15T18:22:06Z</dcterms:modified>
</cp:coreProperties>
</file>